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1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77" r:id="rId8"/>
    <p:sldId id="280" r:id="rId9"/>
    <p:sldId id="279" r:id="rId10"/>
    <p:sldId id="268" r:id="rId11"/>
    <p:sldId id="269" r:id="rId12"/>
    <p:sldId id="270" r:id="rId13"/>
    <p:sldId id="271" r:id="rId14"/>
    <p:sldId id="285" r:id="rId15"/>
    <p:sldId id="286" r:id="rId16"/>
    <p:sldId id="292" r:id="rId17"/>
    <p:sldId id="293" r:id="rId18"/>
    <p:sldId id="296" r:id="rId19"/>
    <p:sldId id="307" r:id="rId20"/>
    <p:sldId id="312" r:id="rId21"/>
    <p:sldId id="309" r:id="rId22"/>
    <p:sldId id="310" r:id="rId23"/>
    <p:sldId id="313" r:id="rId24"/>
    <p:sldId id="314" r:id="rId25"/>
    <p:sldId id="308" r:id="rId26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>
    <p:extLst>
      <p:ext uri="{19B8F6BF-5375-455C-9EA6-DF929625EA0E}">
        <p15:presenceInfo xmlns:p15="http://schemas.microsoft.com/office/powerpoint/2012/main" userId="S-1-5-21-875193071-1597557457-2787172386-1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FF"/>
    <a:srgbClr val="FFCCCC"/>
    <a:srgbClr val="FF99FF"/>
    <a:srgbClr val="800080"/>
    <a:srgbClr val="0000FF"/>
    <a:srgbClr val="660066"/>
    <a:srgbClr val="FFFF99"/>
    <a:srgbClr val="FF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Муниципальная программа "Развитие территории муниципального образования сельского поселения </a:t>
            </a:r>
            <a:r>
              <a:rPr lang="ru-RU" dirty="0" smtClean="0"/>
              <a:t>Алькатваам </a:t>
            </a:r>
            <a:r>
              <a:rPr lang="ru-RU" dirty="0"/>
              <a:t>на 2017-2019 годы" - в </a:t>
            </a:r>
            <a:r>
              <a:rPr lang="ru-RU" dirty="0" smtClean="0"/>
              <a:t>объёме 764,3 </a:t>
            </a:r>
            <a:r>
              <a:rPr lang="ru-RU" dirty="0"/>
              <a:t>тыс</a:t>
            </a:r>
            <a:r>
              <a:rPr lang="ru-RU" dirty="0" smtClean="0"/>
              <a:t>. рублей</a:t>
            </a:r>
            <a:endParaRPr lang="ru-RU" dirty="0"/>
          </a:p>
        </c:rich>
      </c:tx>
      <c:layout>
        <c:manualLayout>
          <c:xMode val="edge"/>
          <c:yMode val="edge"/>
          <c:x val="0.62460600238746355"/>
          <c:y val="2.9105300127536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"Развитие территории муниципального образования сельского поселения Ваеги на 2017-2019 годы" - в объеме 990,6 тыс.рублей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explosion val="19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explosion val="7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подпрограмма "Дорожное хозяйство"</c:v>
                </c:pt>
                <c:pt idx="1">
                  <c:v>подпрограмма "Жилищно-коммунальное хозяйство"</c:v>
                </c:pt>
                <c:pt idx="2">
                  <c:v>подпрограмма "Обеспечение санитарного содержания и благоустройство территории сельского поселения Алькатваам"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21.4</c:v>
                </c:pt>
                <c:pt idx="1">
                  <c:v>507.9</c:v>
                </c:pt>
                <c:pt idx="2">
                  <c:v>235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621727362204735"/>
          <c:y val="0.66942646098373593"/>
          <c:w val="0.3756084317585302"/>
          <c:h val="0.2618424120505121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0.01088</cdr:x>
      <cdr:y>0.01895</cdr:y>
    </cdr:from>
    <cdr:to>
      <cdr:x>0.09258</cdr:x>
      <cdr:y>0.19998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2616" y="129989"/>
          <a:ext cx="996096" cy="124145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0.00919</cdr:x>
      <cdr:y>0.80787</cdr:y>
    </cdr:from>
    <cdr:to>
      <cdr:x>0.09258</cdr:x>
      <cdr:y>0.98889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0573" r="20731" b="4945"/>
        <a:stretch xmlns:a="http://schemas.openxmlformats.org/drawingml/2006/main"/>
      </cdr:blipFill>
      <cdr:spPr>
        <a:xfrm xmlns:a="http://schemas.openxmlformats.org/drawingml/2006/main">
          <a:off x="112021" y="5540349"/>
          <a:ext cx="1016691" cy="1241450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3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7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3908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28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2817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27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48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8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5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1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7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4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7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6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0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66FF"/>
            </a:gs>
            <a:gs pos="30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geography6class.ru/wp-content/uploads/2016/04/0_efb3c_ad8a9a6f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27198"/>
            <a:ext cx="12192000" cy="2855520"/>
          </a:xfrm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БЮДЖЕТ </a:t>
            </a: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</a:t>
            </a:r>
            <a:b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решения Совета депутатов </a:t>
            </a:r>
            <a:b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 </a:t>
            </a:r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                                                                                       Алькатваам на </a:t>
            </a: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год»)</a:t>
            </a:r>
            <a:endParaRPr lang="ru-RU" sz="3600" b="1" dirty="0">
              <a:solidFill>
                <a:schemeClr val="bg1">
                  <a:alpha val="66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63" y="211878"/>
            <a:ext cx="4069600" cy="17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0">
              <a:schemeClr val="accent2">
                <a:lumMod val="60000"/>
                <a:lumOff val="40000"/>
              </a:schemeClr>
            </a:gs>
            <a:gs pos="0">
              <a:schemeClr val="accent2">
                <a:lumMod val="0"/>
                <a:lumOff val="100000"/>
              </a:schemeClr>
            </a:gs>
            <a:gs pos="39000">
              <a:schemeClr val="bg2"/>
            </a:gs>
            <a:gs pos="45000">
              <a:schemeClr val="accent2">
                <a:lumMod val="40000"/>
                <a:lumOff val="60000"/>
              </a:schemeClr>
            </a:gs>
            <a:gs pos="73000">
              <a:schemeClr val="bg2"/>
            </a:gs>
            <a:gs pos="80000">
              <a:schemeClr val="accent2">
                <a:lumMod val="75000"/>
              </a:schemeClr>
            </a:gs>
            <a:gs pos="51000">
              <a:schemeClr val="bg2"/>
            </a:gs>
            <a:gs pos="57000">
              <a:schemeClr val="accent2">
                <a:lumMod val="75000"/>
              </a:schemeClr>
            </a:gs>
            <a:gs pos="6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сельского 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Алькатваам на 2018 год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776860" y="1826738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 района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95181" y="332092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2825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района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района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12" y="3036710"/>
            <a:ext cx="2963902" cy="18275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6" y="5131016"/>
            <a:ext cx="2793384" cy="16531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11" y="4601659"/>
            <a:ext cx="3874359" cy="19678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45" y="1533231"/>
            <a:ext cx="2438047" cy="16200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8" y="1656993"/>
            <a:ext cx="3031330" cy="18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033516"/>
            <a:ext cx="12192000" cy="48244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на очередной год </a:t>
            </a: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финансовый орган)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сельского поселения Алькатваам на 2018 год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541" y="1475912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майских Указов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формирования бюджетов на основе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задания на оказание муниципальной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Алькатваам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814239"/>
              </p:ext>
            </p:extLst>
          </p:nvPr>
        </p:nvGraphicFramePr>
        <p:xfrm>
          <a:off x="346229" y="1899820"/>
          <a:ext cx="11613280" cy="4039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08626"/>
                <a:gridCol w="820101"/>
                <a:gridCol w="1977959"/>
                <a:gridCol w="1803297"/>
                <a:gridCol w="1803297"/>
              </a:tblGrid>
              <a:tr h="1177988"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(Ожидаемая оценка)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96169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2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3 811,2</a:t>
                      </a:r>
                      <a:endParaRPr lang="ru-RU" sz="2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2 151,0</a:t>
                      </a:r>
                      <a:endParaRPr lang="ru-RU" sz="2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- 1 660,2</a:t>
                      </a:r>
                      <a:endParaRPr lang="ru-RU" sz="24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754763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24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2400" b="1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2 099,3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1 313,5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- 785,8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703919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24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2400" b="1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67,6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73,2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5,6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7065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24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2400" b="1" i="1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1 644,3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764,3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- 880,0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  <a:endParaRPr lang="ru-RU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4" y="3788069"/>
            <a:ext cx="2416844" cy="1950298"/>
          </a:xfrm>
          <a:prstGeom prst="rect">
            <a:avLst/>
          </a:prstGeom>
          <a:noFill/>
          <a:effectLst>
            <a:softEdge rad="1397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88827" y="6144708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73562" y="638082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603717" y="6305183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1700046" y="5776157"/>
            <a:ext cx="0" cy="283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9" idx="2"/>
          </p:cNvCxnSpPr>
          <p:nvPr/>
        </p:nvCxnSpPr>
        <p:spPr>
          <a:xfrm>
            <a:off x="5154127" y="5776157"/>
            <a:ext cx="0" cy="54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9482333" y="6048267"/>
            <a:ext cx="1" cy="192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88" y="3951622"/>
            <a:ext cx="3237078" cy="18245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2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4517" y="3951621"/>
            <a:ext cx="3875632" cy="2096645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3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5093" y="1443841"/>
            <a:ext cx="1109562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1 313,5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«Функционирование высшего должностного лица субъекта Российской Федерации и муниципального образования» в объёме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1 184,6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 оплаты труда Главы муниципального образования предусмотрен без индексации.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 (расходы на обеспечение деятельности местных администраций и соответствующих аппаратов) в объёме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128,9 тыс. рублей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9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084" y="1908699"/>
            <a:ext cx="116754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73,2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учёте.</a:t>
            </a:r>
            <a:endParaRPr lang="ru-RU" sz="2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616" y="1358681"/>
            <a:ext cx="11923201" cy="5846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764,3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«Жилищное хозяйство» предусмотрены в объёме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507,9 тыс. рублей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сельское поселение Алькатваам», которая включает в себя: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120,4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- расходы на проведение капитального и текущего ремонта муниципального жилищного фонда;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387,5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– расходы на уплату взносов по капитальному ремонту НКО "Региональный оператор Фонд капитального ремонта";                             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«Благоустройство» расходы предусмотрены в объёме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256,4 тыс. рублей,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сельское поселение Алькатваам», которая включает в себя расходы на уличное освещение в объёме 21,4 тыс. рублей;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«Обеспечение санитарного содержания и благоустройство территории сельского поселения» муниципальной программы «Развитие территории муниципального образования сельское поселение Алькатваам», которая включает в себя расходы на проведение мероприятий по содержанию территории муниципального образования, включая расходы на озеленение территории в объёме 235,0 тыс. рублей.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835" y="282389"/>
            <a:ext cx="11564471" cy="64232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4023867492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944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бюджета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764620"/>
              </p:ext>
            </p:extLst>
          </p:nvPr>
        </p:nvGraphicFramePr>
        <p:xfrm>
          <a:off x="132616" y="1472805"/>
          <a:ext cx="11826895" cy="5215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3539"/>
                <a:gridCol w="7369791"/>
                <a:gridCol w="1573565"/>
              </a:tblGrid>
              <a:tr h="812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 Российской Федерации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b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рублей) 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 anchor="ctr">
                    <a:noFill/>
                  </a:tcPr>
                </a:tc>
              </a:tr>
              <a:tr h="270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</a:tr>
              <a:tr h="557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01 00 00 00 00 0000 000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ВНУТРЕННЕГО ФИНАНСИРОВАНИЯ ДЕФИЦИТОВ БЮДЖЕТОВ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 </a:t>
                      </a:r>
                      <a:endParaRPr lang="ru-RU" sz="16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01 05 00 00 00 0000 000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учёту средств бюджета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 </a:t>
                      </a:r>
                      <a:endParaRPr lang="ru-RU" sz="16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01 05 00 00 00 0000 500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-2 151,0 </a:t>
                      </a:r>
                      <a:endParaRPr lang="ru-RU" sz="16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01 05 02 00 00 0000 500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прочих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-2 151,0 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01 05 02 01 00 0000 510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прочих остатков денежных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-2 151,0 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01 05 02 01 10 0000 510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прочих остатков денежных средств бюджетов сельских поселений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-2 151,0 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01 05 00 00 00 0000 600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2 151,0 </a:t>
                      </a:r>
                      <a:endParaRPr lang="ru-RU" sz="16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01 05 02 00 00 0000 600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2 151,0 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01 05 02 01 00 0000 610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2 151,0 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557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01 05 02 01 10 0000 610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сельских поселений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2 151,0 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0">
              <a:srgbClr val="FFCCCC"/>
            </a:gs>
            <a:gs pos="94000">
              <a:srgbClr val="CC00FF"/>
            </a:gs>
            <a:gs pos="88000">
              <a:srgbClr val="FF99FF"/>
            </a:gs>
            <a:gs pos="79000">
              <a:schemeClr val="accent1">
                <a:lumMod val="0"/>
                <a:lumOff val="100000"/>
              </a:schemeClr>
            </a:gs>
            <a:gs pos="75000">
              <a:schemeClr val="accent1">
                <a:lumMod val="0"/>
                <a:lumOff val="100000"/>
              </a:schemeClr>
            </a:gs>
            <a:gs pos="41000">
              <a:schemeClr val="bg2"/>
            </a:gs>
            <a:gs pos="51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 на 2018 год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8474" y="4113917"/>
            <a:ext cx="11294139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сельского поселения Алькатваам на 2018 год                                    планируется сбалансированным</a:t>
            </a:r>
            <a:endParaRPr lang="ru-RU" sz="24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752905"/>
              </p:ext>
            </p:extLst>
          </p:nvPr>
        </p:nvGraphicFramePr>
        <p:xfrm>
          <a:off x="630664" y="1765131"/>
          <a:ext cx="10991949" cy="2480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8207">
                  <a:extLst>
                    <a:ext uri="{9D8B030D-6E8A-4147-A177-3AD203B41FA5}">
                      <a16:colId xmlns:a16="http://schemas.microsoft.com/office/drawing/2014/main" xmlns="" val="1112972180"/>
                    </a:ext>
                  </a:extLst>
                </a:gridCol>
                <a:gridCol w="2292686">
                  <a:extLst>
                    <a:ext uri="{9D8B030D-6E8A-4147-A177-3AD203B41FA5}">
                      <a16:colId xmlns:a16="http://schemas.microsoft.com/office/drawing/2014/main" xmlns="" val="3744498041"/>
                    </a:ext>
                  </a:extLst>
                </a:gridCol>
                <a:gridCol w="2017656">
                  <a:extLst>
                    <a:ext uri="{9D8B030D-6E8A-4147-A177-3AD203B41FA5}">
                      <a16:colId xmlns:a16="http://schemas.microsoft.com/office/drawing/2014/main" xmlns="" val="2339872341"/>
                    </a:ext>
                  </a:extLst>
                </a:gridCol>
                <a:gridCol w="1749559">
                  <a:extLst>
                    <a:ext uri="{9D8B030D-6E8A-4147-A177-3AD203B41FA5}">
                      <a16:colId xmlns:a16="http://schemas.microsoft.com/office/drawing/2014/main" xmlns="" val="3808272901"/>
                    </a:ext>
                  </a:extLst>
                </a:gridCol>
                <a:gridCol w="2293841">
                  <a:extLst>
                    <a:ext uri="{9D8B030D-6E8A-4147-A177-3AD203B41FA5}">
                      <a16:colId xmlns:a16="http://schemas.microsoft.com/office/drawing/2014/main" xmlns="" val="2586729918"/>
                    </a:ext>
                  </a:extLst>
                </a:gridCol>
              </a:tblGrid>
              <a:tr h="1383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Обязательства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1 января 2018 года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привлечения в 2018 году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погашения в 2018 году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1 января 2019 года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80825587"/>
                  </a:ext>
                </a:extLst>
              </a:tr>
              <a:tr h="922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40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2248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94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Алькатваам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203663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9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25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25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22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всего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0,308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0,303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0,305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1829"/>
              </p:ext>
            </p:extLst>
          </p:nvPr>
        </p:nvGraphicFramePr>
        <p:xfrm>
          <a:off x="428832" y="4337284"/>
          <a:ext cx="11582193" cy="10363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/>
                <a:gridCol w="2146995"/>
                <a:gridCol w="1192588"/>
                <a:gridCol w="1192588"/>
                <a:gridCol w="1442250"/>
              </a:tblGrid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 активного населения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0,117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0,122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0,122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9746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сельского поселения Алькатваам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352088"/>
              </p:ext>
            </p:extLst>
          </p:nvPr>
        </p:nvGraphicFramePr>
        <p:xfrm>
          <a:off x="195310" y="1438179"/>
          <a:ext cx="11833932" cy="5033646"/>
        </p:xfrm>
        <a:graphic>
          <a:graphicData uri="http://schemas.openxmlformats.org/drawingml/2006/table">
            <a:tbl>
              <a:tblPr/>
              <a:tblGrid>
                <a:gridCol w="715535"/>
                <a:gridCol w="4770230"/>
                <a:gridCol w="1047906"/>
                <a:gridCol w="1049010"/>
                <a:gridCol w="1049010"/>
                <a:gridCol w="1049010"/>
                <a:gridCol w="1049010"/>
                <a:gridCol w="1104221"/>
              </a:tblGrid>
              <a:tr h="629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(ожид.)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603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Общие показатели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сельских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пунктов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603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2. Демографические показатели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всего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Естественный  прирост (+),  естественная убыль (-)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603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Показатели сельского хозяйства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сельскохозяйственных  предприятий, всего</a:t>
                      </a:r>
                    </a:p>
                  </a:txBody>
                  <a:tcPr marL="22916" marR="229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22916" marR="229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работающих на сельскохозяйственных предприятиях, всего</a:t>
                      </a:r>
                    </a:p>
                  </a:txBody>
                  <a:tcPr marL="22916" marR="229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22916" marR="2291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603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Показатели торговли и общественного питания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8961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сельского поселения Алькатваам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916501"/>
              </p:ext>
            </p:extLst>
          </p:nvPr>
        </p:nvGraphicFramePr>
        <p:xfrm>
          <a:off x="195310" y="1438179"/>
          <a:ext cx="11833932" cy="5157939"/>
        </p:xfrm>
        <a:graphic>
          <a:graphicData uri="http://schemas.openxmlformats.org/drawingml/2006/table">
            <a:tbl>
              <a:tblPr/>
              <a:tblGrid>
                <a:gridCol w="715535"/>
                <a:gridCol w="4770230"/>
                <a:gridCol w="1047906"/>
                <a:gridCol w="1049010"/>
                <a:gridCol w="1049010"/>
                <a:gridCol w="1049010"/>
                <a:gridCol w="1049010"/>
                <a:gridCol w="1104221"/>
              </a:tblGrid>
              <a:tr h="51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(ожид.)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Финансовые показатели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342,5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3 745,3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3 564,1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1 972,6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1 965,7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1 708,5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3 776,9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3 924,8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2 151,0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2 151,0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2 051,0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Дефицит, профицит бюджета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-198,0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жилищного фонда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кв.м.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5 200,0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5 200,0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5 200,0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5 200,0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5 200,0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коммунального хозяйства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водопроводной сети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Яйцо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9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8961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сельского поселения Алькатваам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383133"/>
              </p:ext>
            </p:extLst>
          </p:nvPr>
        </p:nvGraphicFramePr>
        <p:xfrm>
          <a:off x="195310" y="1287257"/>
          <a:ext cx="11833932" cy="5484922"/>
        </p:xfrm>
        <a:graphic>
          <a:graphicData uri="http://schemas.openxmlformats.org/drawingml/2006/table">
            <a:tbl>
              <a:tblPr/>
              <a:tblGrid>
                <a:gridCol w="715535"/>
                <a:gridCol w="4770230"/>
                <a:gridCol w="1047906"/>
                <a:gridCol w="1049010"/>
                <a:gridCol w="1049010"/>
                <a:gridCol w="1049010"/>
                <a:gridCol w="1049010"/>
                <a:gridCol w="1104221"/>
              </a:tblGrid>
              <a:tr h="438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(ожид.)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образования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группы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общеобразовательных школ 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здравоохранения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Фельдшерско-акушерский пункт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правоохранительной деятельности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спорта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культуры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Детская школа искусств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важнейших видов продукции в натуральном выражении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Яйцо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22916" marR="229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37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34706" y="1582974"/>
            <a:ext cx="10308113" cy="49679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сельского </a:t>
            </a:r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Алькатваам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sidelnikova@anareg.chukotka.ru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8-42722-6-48-16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денежные средства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исполнению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финансовом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66FF"/>
            </a:gs>
            <a:gs pos="42000">
              <a:schemeClr val="accent2">
                <a:lumMod val="0"/>
                <a:lumOff val="100000"/>
              </a:schemeClr>
            </a:gs>
            <a:gs pos="73000">
              <a:schemeClr val="accent2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996" y="228228"/>
            <a:ext cx="9623394" cy="7429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сельского поселения Алькатваам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31" y="3577701"/>
            <a:ext cx="4484361" cy="30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764168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Алькатваам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503150"/>
              </p:ext>
            </p:extLst>
          </p:nvPr>
        </p:nvGraphicFramePr>
        <p:xfrm>
          <a:off x="132616" y="1538797"/>
          <a:ext cx="11886855" cy="5177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19395"/>
                <a:gridCol w="1894656"/>
                <a:gridCol w="1550724"/>
                <a:gridCol w="1722080"/>
              </a:tblGrid>
              <a:tr h="14227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2017 года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2018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</a:tr>
              <a:tr h="9416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161,4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178,4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891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- 1,5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958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3 496,0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1 972,6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-1 523,4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8260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3 658,9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2 151,0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-1 507,9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744" y="149902"/>
            <a:ext cx="11482465" cy="653571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поступления налоговых и неналоговых доходов в бюджет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Алькатваам на 2018г.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573188"/>
              </p:ext>
            </p:extLst>
          </p:nvPr>
        </p:nvGraphicFramePr>
        <p:xfrm>
          <a:off x="132616" y="1470500"/>
          <a:ext cx="11739592" cy="4726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36152"/>
                <a:gridCol w="1871182"/>
                <a:gridCol w="1531512"/>
                <a:gridCol w="1700746"/>
              </a:tblGrid>
              <a:tr h="11698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2017 года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2018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654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НАЛОГОВЫЕ ДОХОДЫ, в том числе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161,4</a:t>
                      </a:r>
                      <a:endParaRPr lang="ru-RU" sz="20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178,4</a:t>
                      </a:r>
                      <a:endParaRPr lang="ru-RU" sz="20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17,0</a:t>
                      </a:r>
                      <a:endParaRPr lang="ru-RU" sz="20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89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Налог на доходы физических лиц 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137,9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154,4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89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89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Земельный налог с организаций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-9,4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6654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Государственная пошлина за совершение нотариальных действий 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12,1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- 2,1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6654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НЕНАЛОГОВЫЕ ДОХОДЫ, в том числе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</a:t>
                      </a:r>
                      <a:endParaRPr lang="ru-RU" sz="20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20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- 1,5</a:t>
                      </a:r>
                      <a:endParaRPr lang="ru-RU" sz="20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89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0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20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- 1,5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1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/>
                <a:gridCol w="3841377"/>
                <a:gridCol w="3841377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906" y="443753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 на 2018 год</a:t>
            </a: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975798"/>
              </p:ext>
            </p:extLst>
          </p:nvPr>
        </p:nvGraphicFramePr>
        <p:xfrm>
          <a:off x="132616" y="1358681"/>
          <a:ext cx="11826897" cy="5456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85503"/>
                <a:gridCol w="1885099"/>
                <a:gridCol w="1542902"/>
                <a:gridCol w="1713393"/>
              </a:tblGrid>
              <a:tr h="843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2017 года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2018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</a:tr>
              <a:tr h="589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3 496,0</a:t>
                      </a:r>
                      <a:endParaRPr lang="ru-RU" sz="20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1 972,6</a:t>
                      </a:r>
                      <a:endParaRPr lang="ru-RU" sz="20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-1 523,4</a:t>
                      </a:r>
                      <a:endParaRPr lang="ru-RU" sz="20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59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2000" i="1" dirty="0" smtClean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2 349,1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1 511,9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- 837,2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168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</a:t>
                      </a:r>
                      <a:r>
                        <a:rPr lang="ru-RU" sz="2000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188,1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- 188,1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168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</a:t>
                      </a:r>
                      <a:r>
                        <a:rPr lang="ru-RU" sz="2000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67,6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73,2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5,6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37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</a:t>
                      </a:r>
                      <a:r>
                        <a:rPr lang="ru-RU" sz="2000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891,5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387,5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-504,0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6744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сельских поселений</a:t>
                      </a: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-0,3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7188</TotalTime>
  <Words>1971</Words>
  <Application>Microsoft Office PowerPoint</Application>
  <PresentationFormat>Широкоэкранный</PresentationFormat>
  <Paragraphs>707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Times New Roman</vt:lpstr>
      <vt:lpstr>Times New Roman CYR</vt:lpstr>
      <vt:lpstr>Trebuchet MS</vt:lpstr>
      <vt:lpstr>Wingdings</vt:lpstr>
      <vt:lpstr>Wingdings 3</vt:lpstr>
      <vt:lpstr>Грань</vt:lpstr>
      <vt:lpstr>                                                                                                                БЮДЖЕТ ДЛЯ ГРАЖДАН   (на основе решения Совета депутатов   «О бюджете сельского поселения                                                                                        Алькатваам на 2018 год»)</vt:lpstr>
      <vt:lpstr>Презентация PowerPoint</vt:lpstr>
      <vt:lpstr>Термины</vt:lpstr>
      <vt:lpstr>Презентация PowerPoint</vt:lpstr>
      <vt:lpstr>Доходы бюджета сельского поселения Алькатваам</vt:lpstr>
      <vt:lpstr>Структура общего объема доходов  бюджета  сельского поселения Алькатваам           </vt:lpstr>
      <vt:lpstr>Объемы поступления налоговых и неналоговых доходов в бюджет  сельского поселения Алькатваам на 2018г.   </vt:lpstr>
      <vt:lpstr>МЕЖБЮДЖЕТНЫЕ ТРАНСФЕРТЫ – ОСНОВНОЙ ВИД  БЕЗВОЗМЕЗДНЫХ ПЕРЕЧИСЛЕНИЙ     </vt:lpstr>
      <vt:lpstr>Объем безвозмездных поступлений на 2018 год     </vt:lpstr>
      <vt:lpstr>Основные задачи бюджетной политики сельского  поселения Алькатваам на 2018 год 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сельского поселения Алькатваам на 2018 год    </vt:lpstr>
      <vt:lpstr>Динамика расходов бюджета  сельского поселения Алькатваам </vt:lpstr>
      <vt:lpstr>Как классифицируются расходы бюджета?</vt:lpstr>
      <vt:lpstr>  </vt:lpstr>
      <vt:lpstr>  </vt:lpstr>
      <vt:lpstr>  </vt:lpstr>
      <vt:lpstr>Презентация PowerPoint</vt:lpstr>
      <vt:lpstr>Источники покрытия дефицита бюджета  </vt:lpstr>
      <vt:lpstr>Структура муниципального долга на 2018 год </vt:lpstr>
      <vt:lpstr>Демографические показатели   сельского поселения Алькатваам   </vt:lpstr>
      <vt:lpstr>ПОКАЗАТЕЛИ социально-экономического развития сельского поселения Алькатваам </vt:lpstr>
      <vt:lpstr>ПОКАЗАТЕЛИ социально-экономического развития сельского поселения Алькатваам     </vt:lpstr>
      <vt:lpstr>ПОКАЗАТЕЛИ социально-экономического развития сельского поселения Алькатваам   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Хамченко Н.А.</cp:lastModifiedBy>
  <cp:revision>233</cp:revision>
  <cp:lastPrinted>2018-01-24T23:36:30Z</cp:lastPrinted>
  <dcterms:created xsi:type="dcterms:W3CDTF">2017-11-22T04:25:54Z</dcterms:created>
  <dcterms:modified xsi:type="dcterms:W3CDTF">2018-01-29T04:50:43Z</dcterms:modified>
</cp:coreProperties>
</file>