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77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296" r:id="rId19"/>
    <p:sldId id="311" r:id="rId20"/>
    <p:sldId id="307" r:id="rId21"/>
    <p:sldId id="312" r:id="rId22"/>
    <p:sldId id="309" r:id="rId23"/>
    <p:sldId id="310" r:id="rId24"/>
    <p:sldId id="314" r:id="rId25"/>
    <p:sldId id="313" r:id="rId26"/>
    <p:sldId id="30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FF"/>
    <a:srgbClr val="FFCCCC"/>
    <a:srgbClr val="FF99FF"/>
    <a:srgbClr val="800080"/>
    <a:srgbClr val="0000FF"/>
    <a:srgbClr val="660066"/>
    <a:srgbClr val="FFFF99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90" d="100"/>
          <a:sy n="90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Муниципальная программа "Развитие территории муниципального образования сельского поселения Чуванское на 2017-2019 годы" - в </a:t>
            </a:r>
            <a:r>
              <a:rPr lang="ru-RU" dirty="0" smtClean="0"/>
              <a:t>объёме 333,0 </a:t>
            </a:r>
            <a:r>
              <a:rPr lang="ru-RU" dirty="0"/>
              <a:t>тыс</a:t>
            </a:r>
            <a:r>
              <a:rPr lang="ru-RU" dirty="0" smtClean="0"/>
              <a:t>. рублей</a:t>
            </a:r>
            <a:endParaRPr lang="ru-RU" dirty="0"/>
          </a:p>
        </c:rich>
      </c:tx>
      <c:layout>
        <c:manualLayout>
          <c:xMode val="edge"/>
          <c:yMode val="edge"/>
          <c:x val="0.62460600238746355"/>
          <c:y val="2.9105300127536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"Развитие территории муниципального образования сельского поселения Чуванское на 2017-2019 годы" - в объеме 990,6 тыс.рублей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подпрограмма "Дорожное хозяйство"</c:v>
                </c:pt>
                <c:pt idx="1">
                  <c:v>подпрограмма "Жилищно-коммунальное хозяйство"</c:v>
                </c:pt>
                <c:pt idx="2">
                  <c:v>подпрограмма "Обеспечение санитарного содержания и благоустройство территории сельского поселенияЧуванское"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68.900000000000006</c:v>
                </c:pt>
                <c:pt idx="1">
                  <c:v>134.6</c:v>
                </c:pt>
                <c:pt idx="2">
                  <c:v>129.5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21727362204735"/>
          <c:y val="0.66942646098373593"/>
          <c:w val="0.3756084317585302"/>
          <c:h val="0.261842412050512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2460600238746355"/>
          <c:y val="2.9105300127536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662860892388451"/>
          <c:y val="0.14284429029517209"/>
          <c:w val="0.43778453083989499"/>
          <c:h val="0.778283723867559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"Обеспечение первичных мер пожарной безопасности на территории сельского поселения Чуванское на 2017-2019 годы" в объеме - 25,0 тыс.рублей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основное мероприятие "Организация деятельности добровольных пожарных дружин"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71727362204719"/>
          <c:y val="0.74535239798081032"/>
          <c:w val="0.3364583333333333"/>
          <c:h val="0.123166101365719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0.01088</cdr:x>
      <cdr:y>0.01895</cdr:y>
    </cdr:from>
    <cdr:to>
      <cdr:x>0.09258</cdr:x>
      <cdr:y>0.19998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616" y="129989"/>
          <a:ext cx="996096" cy="1241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0.00919</cdr:x>
      <cdr:y>0.80787</cdr:y>
    </cdr:from>
    <cdr:to>
      <cdr:x>0.09258</cdr:x>
      <cdr:y>0.98889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0573" r="20731" b="4945"/>
        <a:stretch xmlns:a="http://schemas.openxmlformats.org/drawingml/2006/main"/>
      </cdr:blipFill>
      <cdr:spPr>
        <a:xfrm xmlns:a="http://schemas.openxmlformats.org/drawingml/2006/main">
          <a:off x="112021" y="5540349"/>
          <a:ext cx="1016691" cy="124145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0.01088</cdr:x>
      <cdr:y>0.01895</cdr:y>
    </cdr:from>
    <cdr:to>
      <cdr:x>0.09258</cdr:x>
      <cdr:y>0.19998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616" y="129989"/>
          <a:ext cx="996096" cy="1241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0.00919</cdr:x>
      <cdr:y>0.80787</cdr:y>
    </cdr:from>
    <cdr:to>
      <cdr:x>0.09258</cdr:x>
      <cdr:y>0.98889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0573" r="20731" b="4945"/>
        <a:stretch xmlns:a="http://schemas.openxmlformats.org/drawingml/2006/main"/>
      </cdr:blipFill>
      <cdr:spPr>
        <a:xfrm xmlns:a="http://schemas.openxmlformats.org/drawingml/2006/main">
          <a:off x="112021" y="5540349"/>
          <a:ext cx="1016691" cy="124145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90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28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81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2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48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8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5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1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4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7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6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0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eography6class.ru/wp-content/uploads/2016/04/0_efb3c_ad8a9a6f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27198"/>
            <a:ext cx="12192000" cy="2802254"/>
          </a:xfrm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решения Совета депутатов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                                        Чуванское на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год»)</a:t>
            </a:r>
            <a:endParaRPr lang="ru-RU" sz="3600" b="1" dirty="0">
              <a:solidFill>
                <a:schemeClr val="bg1">
                  <a:alpha val="66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63" y="211878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chemeClr val="accent2">
                <a:lumMod val="60000"/>
                <a:lumOff val="40000"/>
              </a:schemeClr>
            </a:gs>
            <a:gs pos="0">
              <a:schemeClr val="accent2">
                <a:lumMod val="0"/>
                <a:lumOff val="100000"/>
              </a:schemeClr>
            </a:gs>
            <a:gs pos="39000">
              <a:schemeClr val="bg2"/>
            </a:gs>
            <a:gs pos="45000">
              <a:schemeClr val="accent2">
                <a:lumMod val="40000"/>
                <a:lumOff val="60000"/>
              </a:schemeClr>
            </a:gs>
            <a:gs pos="73000">
              <a:schemeClr val="bg2"/>
            </a:gs>
            <a:gs pos="80000">
              <a:schemeClr val="accent2">
                <a:lumMod val="75000"/>
              </a:schemeClr>
            </a:gs>
            <a:gs pos="51000">
              <a:schemeClr val="bg2"/>
            </a:gs>
            <a:gs pos="57000">
              <a:schemeClr val="accent2">
                <a:lumMod val="75000"/>
              </a:schemeClr>
            </a:gs>
            <a:gs pos="6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сельского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Чуванское на 2018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76860" y="1826738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 района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95181" y="332092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2825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района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района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12" y="3036710"/>
            <a:ext cx="2963902" cy="18275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6" y="5131016"/>
            <a:ext cx="2793384" cy="16531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65" y="4624724"/>
            <a:ext cx="3668035" cy="20540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45" y="1533231"/>
            <a:ext cx="2438047" cy="16200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8" y="1381989"/>
            <a:ext cx="3023157" cy="21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033516"/>
            <a:ext cx="12192000" cy="4824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финансовый орган)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сельского поселения Чуванское на 2018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541" y="1475912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задания на оказание муниципальной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Чуванское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98906"/>
              </p:ext>
            </p:extLst>
          </p:nvPr>
        </p:nvGraphicFramePr>
        <p:xfrm>
          <a:off x="382138" y="1651377"/>
          <a:ext cx="11577371" cy="4942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2521"/>
                <a:gridCol w="817565"/>
                <a:gridCol w="1971843"/>
                <a:gridCol w="1797721"/>
                <a:gridCol w="1797721"/>
              </a:tblGrid>
              <a:tr h="1119119"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(Ожидаемая оценка)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1379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4 037,4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1 894,9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-2 142,5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704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1 865,5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1 463,7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-401,8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6874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105468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2400" b="1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2 079,3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-1 746,3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района.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5" y="3750278"/>
            <a:ext cx="2330562" cy="1950298"/>
          </a:xfrm>
          <a:prstGeom prst="rect">
            <a:avLst/>
          </a:prstGeom>
          <a:noFill/>
          <a:effectLst>
            <a:softEdge rad="1397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5" y="4049220"/>
            <a:ext cx="3082489" cy="1700711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9370" y="6134865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1629" y="6389205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16827" y="5677021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25248" y="621182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128712" y="5776157"/>
            <a:ext cx="0" cy="28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>
            <a:off x="4326148" y="5776157"/>
            <a:ext cx="0" cy="54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710599" y="5831698"/>
            <a:ext cx="0" cy="27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10701167" y="4466927"/>
            <a:ext cx="1" cy="1170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09" y="3951622"/>
            <a:ext cx="3237078" cy="1824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686" y="2497300"/>
            <a:ext cx="3154924" cy="2225620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3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093" y="1443841"/>
            <a:ext cx="110956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1 463,7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том числе: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1 184,6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Фонд оплаты труда Главы муниципального образования предусмотрен без индексации.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(расходы на обеспечение деятельности местных администраций и соответствующих аппаратов) в объёме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279,1 тыс. рублей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правоохранительная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943" y="1573119"/>
            <a:ext cx="117825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по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разделу «Национальная оборона»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73,2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разделе «Национальная безопасность и правоохранительная деятельность»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предусматриваются расходы в объёме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25,0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мероприятий муниципальной программы «Обеспечение первичных мер пожарной безопасности на территории сельского поселения Чуванское на 2017-2019 годы», которая включает в себя расходы на организацию деятельности добровольных пожарных дружин.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659" y="1573119"/>
            <a:ext cx="118371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333,0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том числе: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подразделу «Жилищное хозяйство»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предусмотрены в объёме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134,6 тыс. рублей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сельское поселение Чуванское», которая включает в себя:</a:t>
            </a:r>
          </a:p>
          <a:p>
            <a:pPr indent="457200" algn="just"/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100,3 тыс. рублей 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расходы на проведение капитального и текущего ремонта муниципального жилищного фонда;</a:t>
            </a:r>
          </a:p>
          <a:p>
            <a:pPr indent="457200" algn="just"/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34,3 тыс. рублей 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расходы на уплату взносов по капитальному ремонту НКО "Региональный оператор Фонд капитального ремонта";                              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подразделу «Благоустройство» 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предусмотрены в объёме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198,4 тыс. рублей, 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них: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за счёт реализации мероприятий подпрограммы «Дорожное хозяйство» муниципальной программы «Развитие территории муниципального образования сельское поселение Чуванское», которая включает в себя расходы на уличное освещение в объёме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68,9 тыс. рублей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457200"/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за счёт реализации мероприятий подпрограммы «Обеспечение санитарного содержания и благоустройство территории сельского поселения» муниципальной программы «Развитие территории муниципального образования сельское поселение Чуванское», которая включает в себя расходы на проведение мероприятий по содержанию территории муниципального образования, включая расходы на озеленение территории в объёме </a:t>
            </a:r>
            <a:r>
              <a:rPr lang="ru-RU" sz="19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129,5 тыс. рублей</a:t>
            </a:r>
            <a:r>
              <a:rPr lang="ru-RU" sz="19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9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5" y="282389"/>
            <a:ext cx="11564471" cy="6423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50936439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44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5" y="282389"/>
            <a:ext cx="11564471" cy="6423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07330780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4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бюджета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50422"/>
              </p:ext>
            </p:extLst>
          </p:nvPr>
        </p:nvGraphicFramePr>
        <p:xfrm>
          <a:off x="132616" y="1472805"/>
          <a:ext cx="11826895" cy="5215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3539"/>
                <a:gridCol w="7369791"/>
                <a:gridCol w="1573565"/>
              </a:tblGrid>
              <a:tr h="812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Российской Федерации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b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рублей)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01 00 00 00 00 0000 000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учёту средств бюджета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1894,9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FFCCCC"/>
            </a:gs>
            <a:gs pos="94000">
              <a:srgbClr val="CC00FF"/>
            </a:gs>
            <a:gs pos="88000">
              <a:srgbClr val="FF99FF"/>
            </a:gs>
            <a:gs pos="79000">
              <a:schemeClr val="accent1">
                <a:lumMod val="0"/>
                <a:lumOff val="100000"/>
              </a:schemeClr>
            </a:gs>
            <a:gs pos="75000">
              <a:schemeClr val="accent1">
                <a:lumMod val="0"/>
                <a:lumOff val="100000"/>
              </a:schemeClr>
            </a:gs>
            <a:gs pos="41000">
              <a:schemeClr val="bg2"/>
            </a:gs>
            <a:gs pos="51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2018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8" y="4246034"/>
            <a:ext cx="11369675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сельского поселения Чуванское на 2018 год планируется сбалансированным</a:t>
            </a:r>
            <a:endParaRPr lang="ru-RU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52905"/>
              </p:ext>
            </p:extLst>
          </p:nvPr>
        </p:nvGraphicFramePr>
        <p:xfrm>
          <a:off x="630664" y="1765131"/>
          <a:ext cx="10991949" cy="2480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8207">
                  <a:extLst>
                    <a:ext uri="{9D8B030D-6E8A-4147-A177-3AD203B41FA5}">
                      <a16:colId xmlns="" xmlns:a16="http://schemas.microsoft.com/office/drawing/2014/main" val="1112972180"/>
                    </a:ext>
                  </a:extLst>
                </a:gridCol>
                <a:gridCol w="2292686">
                  <a:extLst>
                    <a:ext uri="{9D8B030D-6E8A-4147-A177-3AD203B41FA5}">
                      <a16:colId xmlns="" xmlns:a16="http://schemas.microsoft.com/office/drawing/2014/main" val="3744498041"/>
                    </a:ext>
                  </a:extLst>
                </a:gridCol>
                <a:gridCol w="2017656">
                  <a:extLst>
                    <a:ext uri="{9D8B030D-6E8A-4147-A177-3AD203B41FA5}">
                      <a16:colId xmlns="" xmlns:a16="http://schemas.microsoft.com/office/drawing/2014/main" val="2339872341"/>
                    </a:ext>
                  </a:extLst>
                </a:gridCol>
                <a:gridCol w="1749559">
                  <a:extLst>
                    <a:ext uri="{9D8B030D-6E8A-4147-A177-3AD203B41FA5}">
                      <a16:colId xmlns="" xmlns:a16="http://schemas.microsoft.com/office/drawing/2014/main" val="3808272901"/>
                    </a:ext>
                  </a:extLst>
                </a:gridCol>
                <a:gridCol w="2293841">
                  <a:extLst>
                    <a:ext uri="{9D8B030D-6E8A-4147-A177-3AD203B41FA5}">
                      <a16:colId xmlns="" xmlns:a16="http://schemas.microsoft.com/office/drawing/2014/main" val="2586729918"/>
                    </a:ext>
                  </a:extLst>
                </a:gridCol>
              </a:tblGrid>
              <a:tr h="1383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Обязательства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2018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привлечения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погашения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2019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80825587"/>
                  </a:ext>
                </a:extLst>
              </a:tr>
              <a:tr h="922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2248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Чуванское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112697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0,191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0,189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0,189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48133"/>
              </p:ext>
            </p:extLst>
          </p:nvPr>
        </p:nvGraphicFramePr>
        <p:xfrm>
          <a:off x="428832" y="4337284"/>
          <a:ext cx="11582193" cy="10363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 активного населения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9746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Чуванское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98307"/>
              </p:ext>
            </p:extLst>
          </p:nvPr>
        </p:nvGraphicFramePr>
        <p:xfrm>
          <a:off x="230820" y="1473688"/>
          <a:ext cx="11728689" cy="4776194"/>
        </p:xfrm>
        <a:graphic>
          <a:graphicData uri="http://schemas.openxmlformats.org/drawingml/2006/table">
            <a:tbl>
              <a:tblPr/>
              <a:tblGrid>
                <a:gridCol w="709171"/>
                <a:gridCol w="4727813"/>
                <a:gridCol w="1038587"/>
                <a:gridCol w="1039679"/>
                <a:gridCol w="1039679"/>
                <a:gridCol w="1039679"/>
                <a:gridCol w="1039679"/>
                <a:gridCol w="1094402"/>
              </a:tblGrid>
              <a:tr h="59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Общие показатели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пунктов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2. Демографические показатели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Показатели сельского хозяйства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сельскохозяйственных  предприятий, всего</a:t>
                      </a:r>
                    </a:p>
                  </a:txBody>
                  <a:tcPr marL="28988" marR="28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28988" marR="28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работающих на сельскохозяйственных предприятиях, всего</a:t>
                      </a:r>
                    </a:p>
                  </a:txBody>
                  <a:tcPr marL="28988" marR="28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28988" marR="28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торговли и общественного питания 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9746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Чуванское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78779"/>
              </p:ext>
            </p:extLst>
          </p:nvPr>
        </p:nvGraphicFramePr>
        <p:xfrm>
          <a:off x="230820" y="1473688"/>
          <a:ext cx="11728689" cy="5033638"/>
        </p:xfrm>
        <a:graphic>
          <a:graphicData uri="http://schemas.openxmlformats.org/drawingml/2006/table">
            <a:tbl>
              <a:tblPr/>
              <a:tblGrid>
                <a:gridCol w="709171"/>
                <a:gridCol w="4727813"/>
                <a:gridCol w="1038587"/>
                <a:gridCol w="1039679"/>
                <a:gridCol w="1039679"/>
                <a:gridCol w="1039679"/>
                <a:gridCol w="1039679"/>
                <a:gridCol w="1094402"/>
              </a:tblGrid>
              <a:tr h="47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Финансовые показатели 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37,5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139,0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4 983,6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3 752,8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1 856,8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1 855,4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1 753,9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5 002,9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4 062,2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1 894,9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1 894,9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1 894,9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(профицит) бюджета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-251,4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Показатели предприятий бытового обслуживания населения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Показатели жилищного фонда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2 605,6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2 605,6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2 605,6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2 605,6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2 605,6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домов индивидуального типа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Показатели коммунального хозяйства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6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Чуванское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51560"/>
              </p:ext>
            </p:extLst>
          </p:nvPr>
        </p:nvGraphicFramePr>
        <p:xfrm>
          <a:off x="230820" y="1473688"/>
          <a:ext cx="11728689" cy="4465470"/>
        </p:xfrm>
        <a:graphic>
          <a:graphicData uri="http://schemas.openxmlformats.org/drawingml/2006/table">
            <a:tbl>
              <a:tblPr/>
              <a:tblGrid>
                <a:gridCol w="709171"/>
                <a:gridCol w="4727813"/>
                <a:gridCol w="1038587"/>
                <a:gridCol w="1039679"/>
                <a:gridCol w="1039679"/>
                <a:gridCol w="1039679"/>
                <a:gridCol w="1039679"/>
                <a:gridCol w="1094402"/>
              </a:tblGrid>
              <a:tr h="836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Фельдшерско-акушерский пункт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Показатели правоохранительной деятельности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6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28988" marR="28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9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34706" y="1582974"/>
            <a:ext cx="10308113" cy="4967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сельского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Чуванское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42000">
              <a:schemeClr val="accent2">
                <a:lumMod val="0"/>
                <a:lumOff val="100000"/>
              </a:schemeClr>
            </a:gs>
            <a:gs pos="73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118" y="228228"/>
            <a:ext cx="9614517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сельского поселения Чуванское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6" y="3657601"/>
            <a:ext cx="4935984" cy="28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764168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Чуванское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43732"/>
              </p:ext>
            </p:extLst>
          </p:nvPr>
        </p:nvGraphicFramePr>
        <p:xfrm>
          <a:off x="132616" y="1538797"/>
          <a:ext cx="11886855" cy="5177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19395"/>
                <a:gridCol w="1894656"/>
                <a:gridCol w="1550724"/>
                <a:gridCol w="1722080"/>
              </a:tblGrid>
              <a:tr h="1422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</a:tr>
              <a:tr h="941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-16,9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891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958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3 752,8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1 856,8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-1 896,0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8260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3 813,8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1 894,9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-1 918,9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4" y="149902"/>
            <a:ext cx="11482465" cy="653571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поступления налоговых и неналоговых доходов в бюджет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на 2018г.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15777"/>
              </p:ext>
            </p:extLst>
          </p:nvPr>
        </p:nvGraphicFramePr>
        <p:xfrm>
          <a:off x="132616" y="1297084"/>
          <a:ext cx="11739592" cy="4047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36152"/>
                <a:gridCol w="1871182"/>
                <a:gridCol w="1531512"/>
                <a:gridCol w="1700746"/>
              </a:tblGrid>
              <a:tr h="1145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-16,9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-12,9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совершение нотариальных действий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906" y="443753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2018 год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29642"/>
              </p:ext>
            </p:extLst>
          </p:nvPr>
        </p:nvGraphicFramePr>
        <p:xfrm>
          <a:off x="132616" y="1358681"/>
          <a:ext cx="11826897" cy="4237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5503"/>
                <a:gridCol w="1885099"/>
                <a:gridCol w="1542902"/>
                <a:gridCol w="1713393"/>
              </a:tblGrid>
              <a:tr h="843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</a:tr>
              <a:tr h="589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3 752,8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1 856,8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-1 896,0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2000" i="1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3 122,2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1 749,3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-1 372,9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6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-20,6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6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37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542,4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-508,1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7104</TotalTime>
  <Words>1936</Words>
  <Application>Microsoft Office PowerPoint</Application>
  <PresentationFormat>Широкоэкранный</PresentationFormat>
  <Paragraphs>653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Trebuchet MS</vt:lpstr>
      <vt:lpstr>Wingdings</vt:lpstr>
      <vt:lpstr>Wingdings 3</vt:lpstr>
      <vt:lpstr>Грань</vt:lpstr>
      <vt:lpstr>БЮДЖЕТ ДЛЯ ГРАЖДАН   (на основе решения Совета депутатов   «О бюджете сельского поселения                                         Чуванское на 2018 год»)</vt:lpstr>
      <vt:lpstr>Презентация PowerPoint</vt:lpstr>
      <vt:lpstr>Термины</vt:lpstr>
      <vt:lpstr>Презентация PowerPoint</vt:lpstr>
      <vt:lpstr>Доходы бюджета сельского поселения Чуванское</vt:lpstr>
      <vt:lpstr>Структура общего объема доходов  бюджета  сельского поселения Чуванское           </vt:lpstr>
      <vt:lpstr>Объемы поступления налоговых и неналоговых доходов в бюджет  сельского поселения на 2018г.   </vt:lpstr>
      <vt:lpstr>МЕЖБЮДЖЕТНЫЕ ТРАНСФЕРТЫ – ОСНОВНОЙ ВИД  БЕЗВОЗМЕЗДНЫХ ПЕРЕЧИСЛЕНИЙ     </vt:lpstr>
      <vt:lpstr>Объем безвозмездных поступлений на 2018 год     </vt:lpstr>
      <vt:lpstr>Основные задачи бюджетной политики сельского  поселения Чуванское на 2018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сельского поселения Чуванское на 2018 год    </vt:lpstr>
      <vt:lpstr>Динамика расходов бюджета  сельского поселения Чуванское </vt:lpstr>
      <vt:lpstr>Как классифицируются расходы бюджета?</vt:lpstr>
      <vt:lpstr>  </vt:lpstr>
      <vt:lpstr>  </vt:lpstr>
      <vt:lpstr>  </vt:lpstr>
      <vt:lpstr>Презентация PowerPoint</vt:lpstr>
      <vt:lpstr>Презентация PowerPoint</vt:lpstr>
      <vt:lpstr>Источники покрытия дефицита бюджета  </vt:lpstr>
      <vt:lpstr>Структура муниципального долга на 2018 год </vt:lpstr>
      <vt:lpstr>Демографические показатели   сельского поселения Чуванское   </vt:lpstr>
      <vt:lpstr>ПОКАЗАТЕЛИ социально-экономического развития сельского поселения Чуванское </vt:lpstr>
      <vt:lpstr>ПОКАЗАТЕЛИ социально-экономического развития сельского поселения Чуванское </vt:lpstr>
      <vt:lpstr>ПОКАЗАТЕЛИ социально-экономического развития сельского поселения Чуванское 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222</cp:revision>
  <cp:lastPrinted>2017-11-27T08:45:22Z</cp:lastPrinted>
  <dcterms:created xsi:type="dcterms:W3CDTF">2017-11-22T04:25:54Z</dcterms:created>
  <dcterms:modified xsi:type="dcterms:W3CDTF">2018-01-30T04:12:50Z</dcterms:modified>
</cp:coreProperties>
</file>