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77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296" r:id="rId19"/>
    <p:sldId id="307" r:id="rId20"/>
    <p:sldId id="312" r:id="rId21"/>
    <p:sldId id="309" r:id="rId22"/>
    <p:sldId id="310" r:id="rId23"/>
    <p:sldId id="315" r:id="rId24"/>
    <p:sldId id="313" r:id="rId25"/>
    <p:sldId id="30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FF"/>
    <a:srgbClr val="FFCCCC"/>
    <a:srgbClr val="FF99FF"/>
    <a:srgbClr val="800080"/>
    <a:srgbClr val="0000FF"/>
    <a:srgbClr val="660066"/>
    <a:srgbClr val="FFFF99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Муниципальная программа "Развитие территории муниципального образования сельского поселения Мейныпильгыно на 2017-2019 годы" - в </a:t>
            </a:r>
            <a:r>
              <a:rPr lang="ru-RU" dirty="0" smtClean="0"/>
              <a:t>объёме 1 060,0 </a:t>
            </a:r>
            <a:r>
              <a:rPr lang="ru-RU" dirty="0"/>
              <a:t>тыс</a:t>
            </a:r>
            <a:r>
              <a:rPr lang="ru-RU" dirty="0" smtClean="0"/>
              <a:t>. рублей</a:t>
            </a:r>
            <a:endParaRPr lang="ru-RU" dirty="0"/>
          </a:p>
        </c:rich>
      </c:tx>
      <c:layout>
        <c:manualLayout>
          <c:xMode val="edge"/>
          <c:yMode val="edge"/>
          <c:x val="0.62460600238746355"/>
          <c:y val="2.9105300127536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"Развитие территории муниципального образования сельского поселения Мейныпильгыно на 2017-2019 годы" - в объеме 990,6 тыс.рублей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подпрограмма "Дорожное хозяйство"</c:v>
                </c:pt>
                <c:pt idx="1">
                  <c:v>подпрограмма "Жилищно-коммунальное хозяйство"</c:v>
                </c:pt>
                <c:pt idx="2">
                  <c:v>подпрограмма "Обеспечение санитарного содержания и благоустройство территории сельского поселения Мейныпильгыно"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131.69999999999999</c:v>
                </c:pt>
                <c:pt idx="1">
                  <c:v>716.3</c:v>
                </c:pt>
                <c:pt idx="2" formatCode="0.0">
                  <c:v>212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21727362204735"/>
          <c:y val="0.66942646098373593"/>
          <c:w val="0.3756084317585302"/>
          <c:h val="0.261842412050512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0.01088</cdr:x>
      <cdr:y>0.01895</cdr:y>
    </cdr:from>
    <cdr:to>
      <cdr:x>0.09258</cdr:x>
      <cdr:y>0.19998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616" y="129989"/>
          <a:ext cx="996096" cy="12414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0.00919</cdr:x>
      <cdr:y>0.80787</cdr:y>
    </cdr:from>
    <cdr:to>
      <cdr:x>0.09258</cdr:x>
      <cdr:y>0.98889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0573" r="20731" b="4945"/>
        <a:stretch xmlns:a="http://schemas.openxmlformats.org/drawingml/2006/main"/>
      </cdr:blipFill>
      <cdr:spPr>
        <a:xfrm xmlns:a="http://schemas.openxmlformats.org/drawingml/2006/main">
          <a:off x="112021" y="5540349"/>
          <a:ext cx="1016691" cy="124145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90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28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81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2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48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8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5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1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7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4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7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6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0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66FF"/>
            </a:gs>
            <a:gs pos="3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geography6class.ru/wp-content/uploads/2016/04/0_efb3c_ad8a9a6f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17072"/>
            <a:ext cx="12192000" cy="2894120"/>
          </a:xfrm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решения Совета депутатов </a:t>
            </a:r>
            <a:b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Мейныпильгыно на </a:t>
            </a:r>
            <a:r>
              <a:rPr lang="ru-RU" sz="3600" b="1" dirty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3600" b="1" dirty="0" smtClean="0">
                <a:solidFill>
                  <a:schemeClr val="bg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год»)</a:t>
            </a:r>
            <a:endParaRPr lang="ru-RU" sz="3600" b="1" dirty="0">
              <a:solidFill>
                <a:schemeClr val="bg1">
                  <a:alpha val="66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63" y="211878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chemeClr val="accent2">
                <a:lumMod val="60000"/>
                <a:lumOff val="40000"/>
              </a:schemeClr>
            </a:gs>
            <a:gs pos="0">
              <a:schemeClr val="accent2">
                <a:lumMod val="0"/>
                <a:lumOff val="100000"/>
              </a:schemeClr>
            </a:gs>
            <a:gs pos="39000">
              <a:schemeClr val="bg2"/>
            </a:gs>
            <a:gs pos="45000">
              <a:schemeClr val="accent2">
                <a:lumMod val="40000"/>
                <a:lumOff val="60000"/>
              </a:schemeClr>
            </a:gs>
            <a:gs pos="73000">
              <a:schemeClr val="bg2"/>
            </a:gs>
            <a:gs pos="80000">
              <a:schemeClr val="accent2">
                <a:lumMod val="75000"/>
              </a:schemeClr>
            </a:gs>
            <a:gs pos="51000">
              <a:schemeClr val="bg2"/>
            </a:gs>
            <a:gs pos="57000">
              <a:schemeClr val="accent2">
                <a:lumMod val="75000"/>
              </a:schemeClr>
            </a:gs>
            <a:gs pos="6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сельского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Мейныпильгыно на 2018 год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776860" y="1826738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 района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95181" y="332092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2825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района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района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12" y="3036710"/>
            <a:ext cx="2963902" cy="18275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6" y="5131016"/>
            <a:ext cx="2793384" cy="16531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33" y="4706600"/>
            <a:ext cx="3450509" cy="18806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45" y="1533231"/>
            <a:ext cx="2438047" cy="16200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1484761"/>
            <a:ext cx="3036164" cy="20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033516"/>
            <a:ext cx="12192000" cy="4824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финансовый орган)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сельского поселения Мейныпильгыно на 2018 год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541" y="1475912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задания на оказание муниципальной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Мейныпильгыно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18252"/>
              </p:ext>
            </p:extLst>
          </p:nvPr>
        </p:nvGraphicFramePr>
        <p:xfrm>
          <a:off x="382138" y="1651377"/>
          <a:ext cx="11577371" cy="3837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2521"/>
                <a:gridCol w="817565"/>
                <a:gridCol w="1971843"/>
                <a:gridCol w="1797721"/>
                <a:gridCol w="1797721"/>
              </a:tblGrid>
              <a:tr h="1119119"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(Ожидаемая оценка)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1379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9 554,9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3 292,6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-6 262,3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71704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2 156,8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2 086,1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- 70,7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6874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2400" b="1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146,5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24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2400" b="1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7 262,9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1 060,0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-6 202,9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района.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5" y="3750278"/>
            <a:ext cx="2330562" cy="1950298"/>
          </a:xfrm>
          <a:prstGeom prst="rect">
            <a:avLst/>
          </a:prstGeom>
          <a:noFill/>
          <a:effectLst>
            <a:softEdge rad="1397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9370" y="6134865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62848" y="6389205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26740" y="6242910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128712" y="5776157"/>
            <a:ext cx="0" cy="28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>
            <a:off x="4874067" y="5768480"/>
            <a:ext cx="0" cy="54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0237959" y="6011961"/>
            <a:ext cx="1" cy="20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28" y="3943945"/>
            <a:ext cx="3237078" cy="1824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0283" y="3943945"/>
            <a:ext cx="3789161" cy="2068016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3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093" y="1443841"/>
            <a:ext cx="110956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2 086,1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indent="4572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1 184,6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оплаты труда Главы муниципального образования предусмотрен без индексации. </a:t>
            </a:r>
          </a:p>
          <a:p>
            <a:pPr indent="4572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(расходы на обеспечение деятельности местных администраций и соответствующих аппаратов)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901,5 тыс. рублей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 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943" y="1573119"/>
            <a:ext cx="117825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146,5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659" y="1358681"/>
            <a:ext cx="118371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1 060,0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«Жилищное хозяйство»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в объёме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716,3 тыс. рублей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сельское поселение Мейныпильгыно», которая включает в себя:</a:t>
            </a:r>
          </a:p>
          <a:p>
            <a:pPr indent="457200" algn="just"/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503,3 тыс. рублей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расходы на проведение капитального и текущего ремонта муниципального жилищного фонда;</a:t>
            </a:r>
          </a:p>
          <a:p>
            <a:pPr indent="457200" algn="just"/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213,0 тыс. рублей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расходы на уплату взносов по капитальному ремонту НКО "Региональный оператор Фонд капитального ремонта"; 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«Благоустройство»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предусмотрены в объёме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343,7 тыс. рублей,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 счёт реализации мероприятий подпрограммы «Дорожное хозяйство» муниципальной программы «Развитие территории муниципального образования сельское поселение Мейныпильгыно», которая включает в себя расходы на уличное освещение в объёме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131,7 тыс. рублей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 счёт реализации мероприятий подпрограммы «Обеспечение санитарного содержания и благоустройство территории сельского поселения» муниципальной программы «Развитие территории муниципального образования сельское поселение Мейныпильгыно», которая включает в себя расходы на проведение мероприятий по содержанию территории муниципального образования, включая расходы на озеленение территории в объёме 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212,0 тыс. рублей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35" y="282389"/>
            <a:ext cx="11564471" cy="64232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570529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44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бюджета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85732"/>
              </p:ext>
            </p:extLst>
          </p:nvPr>
        </p:nvGraphicFramePr>
        <p:xfrm>
          <a:off x="132616" y="1472805"/>
          <a:ext cx="11826895" cy="5215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3539"/>
                <a:gridCol w="7369791"/>
                <a:gridCol w="1573565"/>
              </a:tblGrid>
              <a:tr h="812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 Российской Федерации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b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рублей) 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 anchor="ctr">
                    <a:noFill/>
                  </a:tcPr>
                </a:tc>
              </a:tr>
              <a:tr h="270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</a:tr>
              <a:tr h="5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01 00 00 00 00 0000 000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ДЕФИЦИТОВ БЮДЖЕТОВ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01 05 00 00 00 0000 000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учёту средств бюджета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01 05 00 00 00 0000 500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01 05 02 00 00 0000 500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01 05 02 01 00 0000 510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денежных средств бюджетов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01 05 02 01 10 0000 510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прочих остатков денежных средств бюджетов сельских поселений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-3292,6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01 05 00 00 00 0000 600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01 05 02 00 00 0000 600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1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01 05 02 01 00 0000 610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557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01 05 02 01 10 0000 610</a:t>
                      </a:r>
                      <a:endParaRPr lang="ru-RU" sz="12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сельских поселений</a:t>
                      </a:r>
                      <a:endParaRPr lang="ru-RU" sz="12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181" marR="4018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3292,6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rgbClr val="FFCCCC"/>
            </a:gs>
            <a:gs pos="94000">
              <a:srgbClr val="CC00FF"/>
            </a:gs>
            <a:gs pos="88000">
              <a:srgbClr val="FF99FF"/>
            </a:gs>
            <a:gs pos="79000">
              <a:schemeClr val="accent1">
                <a:lumMod val="0"/>
                <a:lumOff val="100000"/>
              </a:schemeClr>
            </a:gs>
            <a:gs pos="75000">
              <a:schemeClr val="accent1">
                <a:lumMod val="0"/>
                <a:lumOff val="100000"/>
              </a:schemeClr>
            </a:gs>
            <a:gs pos="41000">
              <a:schemeClr val="bg2"/>
            </a:gs>
            <a:gs pos="51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 на 2018 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8" y="4246034"/>
            <a:ext cx="11369675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сельского поселения Мейныпильгыно на 2018 год планируется сбалансированным</a:t>
            </a:r>
            <a:endParaRPr lang="ru-RU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752905"/>
              </p:ext>
            </p:extLst>
          </p:nvPr>
        </p:nvGraphicFramePr>
        <p:xfrm>
          <a:off x="630664" y="1765131"/>
          <a:ext cx="10991949" cy="2480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8207">
                  <a:extLst>
                    <a:ext uri="{9D8B030D-6E8A-4147-A177-3AD203B41FA5}">
                      <a16:colId xmlns="" xmlns:a16="http://schemas.microsoft.com/office/drawing/2014/main" val="1112972180"/>
                    </a:ext>
                  </a:extLst>
                </a:gridCol>
                <a:gridCol w="2292686">
                  <a:extLst>
                    <a:ext uri="{9D8B030D-6E8A-4147-A177-3AD203B41FA5}">
                      <a16:colId xmlns="" xmlns:a16="http://schemas.microsoft.com/office/drawing/2014/main" val="3744498041"/>
                    </a:ext>
                  </a:extLst>
                </a:gridCol>
                <a:gridCol w="2017656">
                  <a:extLst>
                    <a:ext uri="{9D8B030D-6E8A-4147-A177-3AD203B41FA5}">
                      <a16:colId xmlns="" xmlns:a16="http://schemas.microsoft.com/office/drawing/2014/main" val="2339872341"/>
                    </a:ext>
                  </a:extLst>
                </a:gridCol>
                <a:gridCol w="1749559">
                  <a:extLst>
                    <a:ext uri="{9D8B030D-6E8A-4147-A177-3AD203B41FA5}">
                      <a16:colId xmlns="" xmlns:a16="http://schemas.microsoft.com/office/drawing/2014/main" val="3808272901"/>
                    </a:ext>
                  </a:extLst>
                </a:gridCol>
                <a:gridCol w="2293841">
                  <a:extLst>
                    <a:ext uri="{9D8B030D-6E8A-4147-A177-3AD203B41FA5}">
                      <a16:colId xmlns="" xmlns:a16="http://schemas.microsoft.com/office/drawing/2014/main" val="2586729918"/>
                    </a:ext>
                  </a:extLst>
                </a:gridCol>
              </a:tblGrid>
              <a:tr h="1383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Обязательства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1 января 2018 года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привлечения в 2018 году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погашения в 2018 году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1 января 2019 года</a:t>
                      </a:r>
                      <a:endParaRPr lang="ru-RU" sz="11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80825587"/>
                  </a:ext>
                </a:extLst>
              </a:tr>
              <a:tr h="922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2248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9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Мейныпильгыно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02215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6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25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2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2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0,405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0,400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0,400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61998"/>
              </p:ext>
            </p:extLst>
          </p:nvPr>
        </p:nvGraphicFramePr>
        <p:xfrm>
          <a:off x="428832" y="4337284"/>
          <a:ext cx="11582193" cy="10363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 активного населения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0,104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0,104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9746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Мейныпильгыно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87157"/>
              </p:ext>
            </p:extLst>
          </p:nvPr>
        </p:nvGraphicFramePr>
        <p:xfrm>
          <a:off x="213062" y="1429308"/>
          <a:ext cx="11746447" cy="5069145"/>
        </p:xfrm>
        <a:graphic>
          <a:graphicData uri="http://schemas.openxmlformats.org/drawingml/2006/table">
            <a:tbl>
              <a:tblPr/>
              <a:tblGrid>
                <a:gridCol w="701735"/>
                <a:gridCol w="4678218"/>
                <a:gridCol w="1027693"/>
                <a:gridCol w="1028775"/>
                <a:gridCol w="1028775"/>
                <a:gridCol w="1169553"/>
                <a:gridCol w="1028775"/>
                <a:gridCol w="1082923"/>
              </a:tblGrid>
              <a:tr h="596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Общие показатели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сельских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пунктов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2. Демографические показатели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 прирост (+),  естественная убыль (-)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Показатели сельского хозяйства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сельскохозяйственных  предприятий,  (фермеры)всего</a:t>
                      </a:r>
                    </a:p>
                  </a:txBody>
                  <a:tcPr marL="22260" marR="22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22260" marR="22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работающих на сельскохозяйственных предприятиях, всего</a:t>
                      </a:r>
                    </a:p>
                  </a:txBody>
                  <a:tcPr marL="22260" marR="22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22260" marR="22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торговли и общественного питания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9746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Мейныпильгыно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79387"/>
              </p:ext>
            </p:extLst>
          </p:nvPr>
        </p:nvGraphicFramePr>
        <p:xfrm>
          <a:off x="213062" y="1429305"/>
          <a:ext cx="11746447" cy="5220079"/>
        </p:xfrm>
        <a:graphic>
          <a:graphicData uri="http://schemas.openxmlformats.org/drawingml/2006/table">
            <a:tbl>
              <a:tblPr/>
              <a:tblGrid>
                <a:gridCol w="701735"/>
                <a:gridCol w="4678218"/>
                <a:gridCol w="1027693"/>
                <a:gridCol w="1028775"/>
                <a:gridCol w="1028775"/>
                <a:gridCol w="1169553"/>
                <a:gridCol w="1028775"/>
                <a:gridCol w="1082923"/>
              </a:tblGrid>
              <a:tr h="4539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Финансовые показатели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283,8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4 062,6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8 534,0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3 122,5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3 115,8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2 758,8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3 512,1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9 610,6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3 292,6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3 292,6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3 042,6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705,4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-938,9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11 307,68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11 307,68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11 307,68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11 307,68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11 307,68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протяженность улиц, проездов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группы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школ-комплексов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 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школы-комплексы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школ-комплексов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7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9404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сельского поселения Мейныпильгыно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948059"/>
              </p:ext>
            </p:extLst>
          </p:nvPr>
        </p:nvGraphicFramePr>
        <p:xfrm>
          <a:off x="213062" y="1429309"/>
          <a:ext cx="11746447" cy="5175683"/>
        </p:xfrm>
        <a:graphic>
          <a:graphicData uri="http://schemas.openxmlformats.org/drawingml/2006/table">
            <a:tbl>
              <a:tblPr/>
              <a:tblGrid>
                <a:gridCol w="701735"/>
                <a:gridCol w="4678218"/>
                <a:gridCol w="1027693"/>
                <a:gridCol w="1028775"/>
                <a:gridCol w="1028775"/>
                <a:gridCol w="1169553"/>
                <a:gridCol w="1028775"/>
                <a:gridCol w="1082923"/>
              </a:tblGrid>
              <a:tr h="572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(ожид.)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59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72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</a:p>
                  </a:txBody>
                  <a:tcPr marL="22260" marR="22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9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34706" y="1582974"/>
            <a:ext cx="10308113" cy="49679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сельского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Мейныпильгыно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</a:t>
            </a: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66FF"/>
            </a:gs>
            <a:gs pos="42000">
              <a:schemeClr val="accent2">
                <a:lumMod val="0"/>
                <a:lumOff val="100000"/>
              </a:schemeClr>
            </a:gs>
            <a:gs pos="73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118" y="228228"/>
            <a:ext cx="9623395" cy="742950"/>
          </a:xfrm>
        </p:spPr>
        <p:txBody>
          <a:bodyPr>
            <a:noAutofit/>
          </a:bodyPr>
          <a:lstStyle/>
          <a:p>
            <a:r>
              <a:rPr lang="ru-RU" sz="3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сельского поселения Мейныпильгыно</a:t>
            </a:r>
            <a:endParaRPr lang="ru-RU" sz="3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93" y="3630967"/>
            <a:ext cx="5252223" cy="29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764168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Мейныпильгыно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639"/>
              </p:ext>
            </p:extLst>
          </p:nvPr>
        </p:nvGraphicFramePr>
        <p:xfrm>
          <a:off x="132616" y="1538797"/>
          <a:ext cx="11886855" cy="4286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19395"/>
                <a:gridCol w="1894656"/>
                <a:gridCol w="1550724"/>
                <a:gridCol w="1722080"/>
              </a:tblGrid>
              <a:tr h="1422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</a:tr>
              <a:tr h="941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40,1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958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8 534,0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3 122,5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-5 411,5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8260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8 664,0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3 292,6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-5 371,4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44" y="149902"/>
            <a:ext cx="11482465" cy="653571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поступления налоговых и неналоговых доходов в бюджет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на 2018г.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911485"/>
              </p:ext>
            </p:extLst>
          </p:nvPr>
        </p:nvGraphicFramePr>
        <p:xfrm>
          <a:off x="132616" y="1606856"/>
          <a:ext cx="11739592" cy="3320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36152"/>
                <a:gridCol w="1871182"/>
                <a:gridCol w="1531512"/>
                <a:gridCol w="1700746"/>
              </a:tblGrid>
              <a:tr h="1422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474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130,0</a:t>
                      </a:r>
                      <a:endParaRPr lang="ru-RU" sz="2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170,1</a:t>
                      </a:r>
                      <a:endParaRPr lang="ru-RU" sz="2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40,1</a:t>
                      </a:r>
                      <a:endParaRPr lang="ru-RU" sz="2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74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117,6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32,5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474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474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-8,4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1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906" y="443753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на 2018 год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653717"/>
              </p:ext>
            </p:extLst>
          </p:nvPr>
        </p:nvGraphicFramePr>
        <p:xfrm>
          <a:off x="132616" y="1358681"/>
          <a:ext cx="11826897" cy="4907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5503"/>
                <a:gridCol w="1885099"/>
                <a:gridCol w="1542902"/>
                <a:gridCol w="1713393"/>
              </a:tblGrid>
              <a:tr h="843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2017 года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2018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</a:tr>
              <a:tr h="589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6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8 534,0</a:t>
                      </a:r>
                      <a:endParaRPr lang="ru-RU" sz="2000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3 122,5</a:t>
                      </a:r>
                      <a:endParaRPr lang="ru-RU" sz="2000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-5 411,5</a:t>
                      </a:r>
                      <a:endParaRPr lang="ru-RU" sz="2000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59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2000" i="1" dirty="0" smtClean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3 631,7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2 763,0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-868,7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6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146,5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337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4 767,2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-4 554,2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674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сельских поселений</a:t>
                      </a:r>
                      <a:endParaRPr lang="ru-RU" sz="1600" i="1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2000" i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000" i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7143</TotalTime>
  <Words>1696</Words>
  <Application>Microsoft Office PowerPoint</Application>
  <PresentationFormat>Широкоэкранный</PresentationFormat>
  <Paragraphs>661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Trebuchet MS</vt:lpstr>
      <vt:lpstr>Wingdings</vt:lpstr>
      <vt:lpstr>Wingdings 3</vt:lpstr>
      <vt:lpstr>Грань</vt:lpstr>
      <vt:lpstr>БЮДЖЕТ ДЛЯ ГРАЖДАН   (на основе решения Совета депутатов   «О бюджете сельского поселения Мейныпильгыно на 2018 год»)</vt:lpstr>
      <vt:lpstr>Презентация PowerPoint</vt:lpstr>
      <vt:lpstr>Термины</vt:lpstr>
      <vt:lpstr>Презентация PowerPoint</vt:lpstr>
      <vt:lpstr>Доходы бюджета сельского поселения Мейныпильгыно</vt:lpstr>
      <vt:lpstr>Структура общего объема доходов  бюджета  сельского поселения Мейныпильгыно           </vt:lpstr>
      <vt:lpstr>Объемы поступления налоговых и неналоговых доходов в бюджет  сельского поселения на 2018г.   </vt:lpstr>
      <vt:lpstr>МЕЖБЮДЖЕТНЫЕ ТРАНСФЕРТЫ – ОСНОВНОЙ ВИД  БЕЗВОЗМЕЗДНЫХ ПЕРЕЧИСЛЕНИЙ     </vt:lpstr>
      <vt:lpstr>Объем безвозмездных поступлений на 2018 год     </vt:lpstr>
      <vt:lpstr>Основные задачи бюджетной политики сельского  поселения Мейныпильгыно на 2018 год 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сельского поселения Мейныпильгыно на 2018 год    </vt:lpstr>
      <vt:lpstr>Динамика расходов бюджета  сельского поселения Мейныпильгыно </vt:lpstr>
      <vt:lpstr>Как классифицируются расходы бюджета?</vt:lpstr>
      <vt:lpstr>  </vt:lpstr>
      <vt:lpstr>  </vt:lpstr>
      <vt:lpstr>  </vt:lpstr>
      <vt:lpstr>Презентация PowerPoint</vt:lpstr>
      <vt:lpstr>Источники покрытия дефицита бюджета  </vt:lpstr>
      <vt:lpstr>Структура муниципального долга на 2018 год </vt:lpstr>
      <vt:lpstr>Демографические показатели   сельского поселения Мейныпильгыно   </vt:lpstr>
      <vt:lpstr>ПОКАЗАТЕЛИ социально-экономического развития сельского поселения Мейныпильгыно </vt:lpstr>
      <vt:lpstr>ПОКАЗАТЕЛИ социально-экономического развития сельского поселения Мейныпильгыно </vt:lpstr>
      <vt:lpstr>ПОКАЗАТЕЛИ социально-экономического развития сельского поселения Мейныпильгыно 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230</cp:revision>
  <cp:lastPrinted>2017-11-27T08:45:22Z</cp:lastPrinted>
  <dcterms:created xsi:type="dcterms:W3CDTF">2017-11-22T04:25:54Z</dcterms:created>
  <dcterms:modified xsi:type="dcterms:W3CDTF">2018-01-29T02:06:37Z</dcterms:modified>
</cp:coreProperties>
</file>