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7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5033812321837045"/>
          <c:y val="1.4575942546192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9923777858459585"/>
          <c:w val="0.59068627450980393"/>
          <c:h val="0.800762221415404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Что Вы понимаете под коррупцией?</c:v>
                </c:pt>
              </c:strCache>
            </c:strRef>
          </c:tx>
          <c:explosion val="2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4000"/>
                    </a:schemeClr>
                  </a:gs>
                  <a:gs pos="100000">
                    <a:schemeClr val="accent5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4000"/>
                    </a:schemeClr>
                  </a:gs>
                  <a:gs pos="100000">
                    <a:schemeClr val="accent6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3.6182209046368971E-2"/>
                  <c:y val="4.49542399023065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163409207394053E-2"/>
                  <c:y val="3.404753265691563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23687836994302"/>
                  <c:y val="-1.696088810611284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865014149522931E-2"/>
                  <c:y val="-6.462553190303280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205827481897737E-2"/>
                  <c:y val="-5.867595679421740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4784092401574652E-3"/>
                  <c:y val="3.53075564866961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Использование должностного положения в личных и корыстных целях</c:v>
                </c:pt>
                <c:pt idx="1">
                  <c:v>Получение взятки</c:v>
                </c:pt>
                <c:pt idx="2">
                  <c:v>Использование государственных, муниципальных средств в личных целях</c:v>
                </c:pt>
                <c:pt idx="3">
                  <c:v>Недобросовестное исполнение должностных обязанностей</c:v>
                </c:pt>
                <c:pt idx="4">
                  <c:v>Хищение бюджетных средств</c:v>
                </c:pt>
                <c:pt idx="5">
                  <c:v>Получение подарка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131070764518679"/>
          <c:y val="0.67890362678635219"/>
          <c:w val="0.30513549002724299"/>
          <c:h val="0.31484954069385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Территория проживания</a:t>
            </a:r>
          </a:p>
        </c:rich>
      </c:tx>
      <c:layout>
        <c:manualLayout>
          <c:xMode val="edge"/>
          <c:yMode val="edge"/>
          <c:x val="0.17794634374328841"/>
          <c:y val="2.08227768687228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661466507085604E-3"/>
          <c:y val="0.19507319701467726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Проживание на территории</c:v>
                </c:pt>
              </c:strCache>
            </c:strRef>
          </c:tx>
          <c:explosion val="2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4000"/>
                    </a:schemeClr>
                  </a:gs>
                  <a:gs pos="100000">
                    <a:schemeClr val="accent5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4000"/>
                    </a:schemeClr>
                  </a:gs>
                  <a:gs pos="100000">
                    <a:schemeClr val="accent6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4000"/>
                    </a:schemeClr>
                  </a:gs>
                  <a:gs pos="100000">
                    <a:schemeClr val="accent1">
                      <a:lumMod val="60000"/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4000"/>
                    </a:schemeClr>
                  </a:gs>
                  <a:gs pos="100000">
                    <a:schemeClr val="accent2">
                      <a:lumMod val="60000"/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60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28385770485353184"/>
                  <c:y val="-3.079669043402192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0056885197127537E-2"/>
                  <c:y val="-1.3313459333530193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976329620173458E-2"/>
                  <c:y val="-4.793074902473171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9714240204690011E-3"/>
                  <c:y val="-4.989604255724719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73118188613882"/>
                      <c:h val="6.5921277307882511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9120539259329392"/>
                  <c:y val="0.11665071229861956"/>
                </c:manualLayout>
              </c:layout>
              <c:tx>
                <c:rich>
                  <a:bodyPr/>
                  <a:lstStyle/>
                  <a:p>
                    <a:fld id="{7E301E92-FB6C-41B9-AA01-C39A980F72EE}" type="CATEGORYNAME">
                      <a:rPr lang="ru-RU"/>
                      <a:pPr/>
                      <a:t>[ИМЯ КАТЕГОРИИ]</a:t>
                    </a:fld>
                    <a:r>
                      <a:rPr lang="ru-RU"/>
                      <a:t>; </a:t>
                    </a:r>
                    <a:fld id="{F4E63CBF-5B62-4249-9163-C3CE7DA950EF}" type="VALUE">
                      <a:rPr lang="ru-RU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22162040878647823"/>
                  <c:y val="-7.716886610172273E-2"/>
                </c:manualLayout>
              </c:layout>
              <c:tx>
                <c:rich>
                  <a:bodyPr/>
                  <a:lstStyle/>
                  <a:p>
                    <a:fld id="{B1191E82-AEB0-4AA4-90BB-3BD504A0E557}" type="CATEGORYNAME">
                      <a:rPr lang="ru-RU"/>
                      <a:pPr/>
                      <a:t>[ИМЯ КАТЕГОРИИ]</a:t>
                    </a:fld>
                    <a:r>
                      <a:rPr lang="ru-RU"/>
                      <a:t>; </a:t>
                    </a:r>
                    <a:fld id="{03A23A98-EFEF-452F-8A83-15E81D198E75}" type="VALUE">
                      <a:rPr lang="ru-RU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0.22185186471410723"/>
                  <c:y val="0.19617133675568701"/>
                </c:manualLayout>
              </c:layout>
              <c:tx>
                <c:rich>
                  <a:bodyPr/>
                  <a:lstStyle/>
                  <a:p>
                    <a:fld id="{228D3CA5-95AD-4D4C-A6BD-A8D168C85CF4}" type="CATEGORYNAME">
                      <a:rPr lang="ru-RU"/>
                      <a:pPr/>
                      <a:t>[ИМЯ КАТЕГОРИИ]</a:t>
                    </a:fld>
                    <a:r>
                      <a:rPr lang="ru-RU"/>
                      <a:t>; </a:t>
                    </a:r>
                    <a:fld id="{8CEC5E4D-F514-4BA2-AC94-C7F55AADF0BA}" type="VALUE">
                      <a:rPr lang="ru-RU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19399246730272729"/>
                  <c:y val="2.2104956101687355E-2"/>
                </c:manualLayout>
              </c:layout>
              <c:tx>
                <c:rich>
                  <a:bodyPr/>
                  <a:lstStyle/>
                  <a:p>
                    <a:fld id="{2407E9E4-2B16-46BF-9526-1EEAAACD4616}" type="CATEGORYNAME">
                      <a:rPr lang="ru-RU"/>
                      <a:pPr/>
                      <a:t>[ИМЯ КАТЕГОРИИ]</a:t>
                    </a:fld>
                    <a:r>
                      <a:rPr lang="ru-RU"/>
                      <a:t>; </a:t>
                    </a:r>
                    <a:fld id="{973F6251-10A4-4C74-9971-61733627F24D}" type="VALUE">
                      <a:rPr lang="ru-RU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в Анадырском муниципальном районе</c:v>
                </c:pt>
                <c:pt idx="1">
                  <c:v>в городе Анадырь</c:v>
                </c:pt>
                <c:pt idx="2">
                  <c:v>в городском округе Певек</c:v>
                </c:pt>
                <c:pt idx="3">
                  <c:v>в другом субъекте РФ</c:v>
                </c:pt>
                <c:pt idx="4">
                  <c:v>в Билибинском муниципальном районе</c:v>
                </c:pt>
                <c:pt idx="5">
                  <c:v>в городском округе Эгвекинот</c:v>
                </c:pt>
                <c:pt idx="6">
                  <c:v>в Провиденском городском округе</c:v>
                </c:pt>
                <c:pt idx="7">
                  <c:v>в Чукотском муниципальном районе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009207018023104"/>
          <c:y val="0.83296627055121031"/>
          <c:w val="0.63462440988924063"/>
          <c:h val="0.16092047343878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3591844928939936E-2"/>
          <c:y val="1.6658220052791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302679541603512E-3"/>
          <c:y val="0.19923772247372601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Сталкивались ли вы с коррупцией на территории своего муниципального образования?</c:v>
                </c:pt>
              </c:strCache>
            </c:strRef>
          </c:tx>
          <c:explosion val="2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4691649551848707"/>
                  <c:y val="1.074865090552003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6290101705003616"/>
                  <c:y val="-3.183097284496946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Нет</c:v>
                </c:pt>
                <c:pt idx="1">
                  <c:v>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774429841996571"/>
          <c:y val="0.8810657194654089"/>
          <c:w val="0.14837066749552902"/>
          <c:h val="4.18900127904305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8.7159757073199118E-2"/>
          <c:y val="1.66581607854573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10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84431329174317"/>
          <c:y val="0.12156772504131429"/>
          <c:w val="0.69531604227558252"/>
          <c:h val="0.867302259976705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Вашему мнению, каковы основные причины возникновения коррупции?</c:v>
                </c:pt>
              </c:strCache>
            </c:strRef>
          </c:tx>
          <c:explosion val="23"/>
          <c:dPt>
            <c:idx val="0"/>
            <c:bubble3D val="0"/>
            <c:explosion val="24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4000"/>
                    </a:schemeClr>
                  </a:gs>
                  <a:gs pos="100000">
                    <a:schemeClr val="accent5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4000"/>
                    </a:schemeClr>
                  </a:gs>
                  <a:gs pos="100000">
                    <a:schemeClr val="accent6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4000"/>
                    </a:schemeClr>
                  </a:gs>
                  <a:gs pos="100000">
                    <a:schemeClr val="accent1">
                      <a:lumMod val="60000"/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4000"/>
                    </a:schemeClr>
                  </a:gs>
                  <a:gs pos="100000">
                    <a:schemeClr val="accent2">
                      <a:lumMod val="60000"/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9885509221612391"/>
                  <c:y val="1.45556892194029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349613592272009E-2"/>
                  <c:y val="2.69859713716341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8033344119792905E-2"/>
                  <c:y val="-3.27543258481578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677752715726303E-2"/>
                  <c:y val="-2.20718612387258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599665940974797E-2"/>
                  <c:y val="-0.1097504738990959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362483424861873E-4"/>
                  <c:y val="-5.36853249246621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381247890974"/>
                      <c:h val="0.1009837962962962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1.5490352663191284E-2"/>
                  <c:y val="0.13838597866238941"/>
                </c:manualLayout>
              </c:layout>
              <c:tx>
                <c:rich>
                  <a:bodyPr/>
                  <a:lstStyle/>
                  <a:p>
                    <a:fld id="{97678A06-E38C-4D4B-8BED-23D07D94404F}" type="CATEGORYNAME">
                      <a:rPr lang="ru-RU"/>
                      <a:pPr/>
                      <a:t>[ИМЯ КАТЕГОРИИ]</a:t>
                    </a:fld>
                    <a:r>
                      <a:rPr lang="ru-RU" dirty="0"/>
                      <a:t>; </a:t>
                    </a:r>
                    <a:fld id="{E6444C87-A594-43F3-B579-A3DA5EBF787D}" type="VALUE">
                      <a:rPr lang="ru-RU"/>
                      <a:pPr/>
                      <a:t>[ЗНАЧЕНИЕ]</a:t>
                    </a:fld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4.5751640461995976E-3"/>
                  <c:y val="2.2000917420044716E-2"/>
                </c:manualLayout>
              </c:layout>
              <c:tx>
                <c:rich>
                  <a:bodyPr/>
                  <a:lstStyle/>
                  <a:p>
                    <a:fld id="{51B28A4E-1294-449E-AC15-F54EAFB1E7F5}" type="CATEGORYNAME">
                      <a:rPr lang="ru-RU"/>
                      <a:pPr/>
                      <a:t>[ИМЯ КАТЕГОРИИ]</a:t>
                    </a:fld>
                    <a:r>
                      <a:rPr lang="ru-RU"/>
                      <a:t>; </a:t>
                    </a:r>
                    <a:fld id="{9E78AFAD-B063-44C7-A36C-F28CFED9FC56}" type="VALUE">
                      <a:rPr lang="ru-RU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Недостаточно строгий контроль за действием чиновников, их доходами и расходами</c:v>
                </c:pt>
                <c:pt idx="1">
                  <c:v>Низкая эффективность правоохранительной системы</c:v>
                </c:pt>
                <c:pt idx="2">
                  <c:v>Неадекватность наказания за факты коррупции</c:v>
                </c:pt>
                <c:pt idx="3">
                  <c:v>Национальные традиции, менталитет</c:v>
                </c:pt>
                <c:pt idx="4">
                  <c:v>Несовершенство судебной системы</c:v>
                </c:pt>
                <c:pt idx="5">
                  <c:v>Отсутствие общественного контроля</c:v>
                </c:pt>
                <c:pt idx="6">
                  <c:v>Низкая заработная плата в бюджетной сфере</c:v>
                </c:pt>
                <c:pt idx="7">
                  <c:v>Низкий уровень образования должностных лиц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3591844928939936E-2"/>
          <c:y val="1.6658220052791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302269123032066E-3"/>
          <c:y val="0.19923772247372601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Знакомы ли вы с основными мерами по борьбе с коррупцией?</c:v>
                </c:pt>
              </c:strCache>
            </c:strRef>
          </c:tx>
          <c:explosion val="2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1551627999764531"/>
                  <c:y val="-0.3225483928670682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707161171322516E-2"/>
                  <c:y val="-6.535400111262557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Знаком</c:v>
                </c:pt>
                <c:pt idx="1">
                  <c:v>Не знаком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8011261924844627"/>
          <c:y val="1.6658220052791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530311362227021E-3"/>
          <c:y val="0.16175672735494517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Давали ли вы взятку?</c:v>
                </c:pt>
              </c:strCache>
            </c:strRef>
          </c:tx>
          <c:explosion val="21"/>
          <c:dPt>
            <c:idx val="0"/>
            <c:bubble3D val="0"/>
            <c:explosion val="2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3.4866549168810802E-2"/>
                  <c:y val="8.577081404425661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677053562216602E-2"/>
                  <c:y val="-3.62414661463486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Нет</c:v>
                </c:pt>
                <c:pt idx="1">
                  <c:v>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790105276244732E-2"/>
          <c:y val="1.4575942546192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15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298046893635189E-2"/>
          <c:y val="0.19923772247372601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вы думаете, возможно ли с помощью антикоррупционных мер, предложенных Правительством РФ снизить уровень коррупции?</c:v>
                </c:pt>
              </c:strCache>
            </c:strRef>
          </c:tx>
          <c:explosion val="25"/>
          <c:dPt>
            <c:idx val="0"/>
            <c:bubble3D val="0"/>
            <c:explosion val="9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explosion val="13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2"/>
            <c:bubble3D val="0"/>
            <c:explosion val="12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3.041942321898489E-2"/>
                  <c:y val="1.84470112021611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976746416140653E-3"/>
                  <c:y val="-0.1472155440868155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2910577113512047E-2"/>
                  <c:y val="-5.8836472516970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возможно</c:v>
                </c:pt>
                <c:pt idx="1">
                  <c:v>Нет, не возможно</c:v>
                </c:pt>
                <c:pt idx="2">
                  <c:v>Возможно, но частично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790105276244732E-2"/>
          <c:y val="1.4575942546192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850098327540336E-2"/>
          <c:y val="0.18466177992753346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Знаете ли Вы, куда и к кому можно обратиться с жалобой на незаконные действия (бездействия) должностных лиц?</c:v>
                </c:pt>
              </c:strCache>
            </c:strRef>
          </c:tx>
          <c:explosion val="2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explosion val="23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8.6183402426842276E-2"/>
                  <c:y val="-4.314626556645900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625625299066596E-2"/>
                  <c:y val="-3.728260489964816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790105276244732E-2"/>
          <c:y val="1.4575942546192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7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522021176682616E-2"/>
          <c:y val="0.18049722491433559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Существует проблема коррупции в органах местного самоуправления Вашего муниципального образования, муниципальных предприятиях или в учреждениях района (округа)?</c:v>
                </c:pt>
              </c:strCache>
            </c:strRef>
          </c:tx>
          <c:explosion val="2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4.3043416873593818E-3"/>
                  <c:y val="1.95873450650269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269667074176215E-2"/>
                  <c:y val="0.1959557579973802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719774461053765E-2"/>
                  <c:y val="9.919019080056356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 знаю</c:v>
                </c:pt>
                <c:pt idx="1">
                  <c:v>Да, существует</c:v>
                </c:pt>
                <c:pt idx="2">
                  <c:v>Нет, не существует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Возраст респондентов</a:t>
            </a:r>
          </a:p>
        </c:rich>
      </c:tx>
      <c:layout>
        <c:manualLayout>
          <c:xMode val="edge"/>
          <c:yMode val="edge"/>
          <c:x val="0.15683476395366822"/>
          <c:y val="2.08227750659893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51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850098327540336E-2"/>
          <c:y val="0.18049722491433559"/>
          <c:w val="0.60014684936840368"/>
          <c:h val="0.800762277526274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Возраст респондентов</c:v>
                </c:pt>
              </c:strCache>
            </c:strRef>
          </c:tx>
          <c:explosion val="7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4000"/>
                    </a:schemeClr>
                  </a:gs>
                  <a:gs pos="100000">
                    <a:schemeClr val="accent1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4000"/>
                    </a:schemeClr>
                  </a:gs>
                  <a:gs pos="100000">
                    <a:schemeClr val="accent2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4000"/>
                    </a:schemeClr>
                  </a:gs>
                  <a:gs pos="100000">
                    <a:schemeClr val="accent3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4000"/>
                    </a:schemeClr>
                  </a:gs>
                  <a:gs pos="100000">
                    <a:schemeClr val="accent4">
                      <a:shade val="98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2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3907817388819434E-2"/>
                  <c:y val="-0.12798562933394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271978168924835E-2"/>
                  <c:y val="7.13094787403565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9739929558834373E-2"/>
                  <c:y val="-1.949536414524725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5778430778230795E-3"/>
                  <c:y val="-8.701460594701773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20 – 35 лет</c:v>
                </c:pt>
                <c:pt idx="1">
                  <c:v>35-50 лет</c:v>
                </c:pt>
                <c:pt idx="2">
                  <c:v>50 и старше</c:v>
                </c:pt>
                <c:pt idx="3">
                  <c:v>до 20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90CBB-1363-425B-8CD2-D33F9E94C17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1A68A-1F8F-4311-B792-5B571354C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685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1A68A-1F8F-4311-B792-5B571354CB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12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5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5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7540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17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496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134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105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8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16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09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2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36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01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2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7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51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77F0-FD06-4703-8BAD-CA513A27E04C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F3F969-2CB7-4EC5-9145-0A363D3D0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5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опроса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 в целях определения уровня коррупции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755" y="2534194"/>
            <a:ext cx="5672914" cy="3076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422927" y="5611070"/>
            <a:ext cx="7045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 Анадырского муниципального района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год.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8107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5069"/>
              </p:ext>
            </p:extLst>
          </p:nvPr>
        </p:nvGraphicFramePr>
        <p:xfrm>
          <a:off x="2233061" y="653031"/>
          <a:ext cx="10376035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47638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520172"/>
              </p:ext>
            </p:extLst>
          </p:nvPr>
        </p:nvGraphicFramePr>
        <p:xfrm>
          <a:off x="2233060" y="557237"/>
          <a:ext cx="10376035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08027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909532"/>
              </p:ext>
            </p:extLst>
          </p:nvPr>
        </p:nvGraphicFramePr>
        <p:xfrm>
          <a:off x="1636296" y="442763"/>
          <a:ext cx="10308658" cy="6232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95110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7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52" y="1236617"/>
            <a:ext cx="6716888" cy="3778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898990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218" y="376419"/>
            <a:ext cx="3505199" cy="9763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исследования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560" y="2051836"/>
            <a:ext cx="4286250" cy="26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89463" y="1598613"/>
            <a:ext cx="5451565" cy="46628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2024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году Администрацией Анадырского муниципального района было организовано проведение опроса граждан с целью определения оценки уровня коррупции в сфере деятельности органов местного самоуправления Анадырского муниципального района и эффективности принимаемых мер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Цели проведения опроса: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определение объективного уровня коррумпирования в Анадырском муниципальном районе;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отслеживание эффективности принимаемых антикоррупционных мер;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разработка и корректировка плана мероприятий по противодействию коррупции.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«Опрос граждан в целях определения уровня коррупции» размещен на  официальном сайте Администрации Анадырского муниципального района в разделе «Антикоррупция»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https://anadyr-mr.ru/anti-corruption/opros.php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).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 период с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января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 декабрь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2024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года, опрос прошли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4 респондента.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307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125971"/>
              </p:ext>
            </p:extLst>
          </p:nvPr>
        </p:nvGraphicFramePr>
        <p:xfrm>
          <a:off x="2306196" y="488834"/>
          <a:ext cx="10530037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9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605092"/>
              </p:ext>
            </p:extLst>
          </p:nvPr>
        </p:nvGraphicFramePr>
        <p:xfrm>
          <a:off x="1776549" y="468088"/>
          <a:ext cx="6505302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349" y="1488294"/>
            <a:ext cx="4280262" cy="39719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481387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768635"/>
              </p:ext>
            </p:extLst>
          </p:nvPr>
        </p:nvGraphicFramePr>
        <p:xfrm>
          <a:off x="679268" y="452387"/>
          <a:ext cx="11103427" cy="6583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76166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689623"/>
              </p:ext>
            </p:extLst>
          </p:nvPr>
        </p:nvGraphicFramePr>
        <p:xfrm>
          <a:off x="1362205" y="348231"/>
          <a:ext cx="9784768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949" y="3497308"/>
            <a:ext cx="4685211" cy="2415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04204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052177"/>
              </p:ext>
            </p:extLst>
          </p:nvPr>
        </p:nvGraphicFramePr>
        <p:xfrm>
          <a:off x="996444" y="758909"/>
          <a:ext cx="8809407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231" y="2470649"/>
            <a:ext cx="2830695" cy="283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586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601066"/>
              </p:ext>
            </p:extLst>
          </p:nvPr>
        </p:nvGraphicFramePr>
        <p:xfrm>
          <a:off x="2011681" y="643406"/>
          <a:ext cx="10652418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21136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801453"/>
              </p:ext>
            </p:extLst>
          </p:nvPr>
        </p:nvGraphicFramePr>
        <p:xfrm>
          <a:off x="2259187" y="653031"/>
          <a:ext cx="10376035" cy="609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71817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210</TotalTime>
  <Words>414</Words>
  <Application>Microsoft Office PowerPoint</Application>
  <PresentationFormat>Широкоэкранный</PresentationFormat>
  <Paragraphs>62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Легкий дым</vt:lpstr>
      <vt:lpstr>Результаты опроса граждан в целях определения уровня коррупции</vt:lpstr>
      <vt:lpstr>Описание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опроса граждан в целях определения уровня коррупции</dc:title>
  <dc:creator>Дивакова О.О.</dc:creator>
  <cp:lastModifiedBy>Дивакова О.О.</cp:lastModifiedBy>
  <cp:revision>23</cp:revision>
  <dcterms:created xsi:type="dcterms:W3CDTF">2023-11-29T22:42:36Z</dcterms:created>
  <dcterms:modified xsi:type="dcterms:W3CDTF">2024-12-19T22:27:50Z</dcterms:modified>
</cp:coreProperties>
</file>